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78E4F0D-FCEE-4B4D-AF5C-1DA911DFB70E}">
  <a:tblStyle styleId="{478E4F0D-FCEE-4B4D-AF5C-1DA911DFB70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dk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EAE991F-A3F9-4597-89D6-CBC3A060907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/>
      <a:tcStyle>
        <a:tcBdr/>
        <a:fill>
          <a:solidFill>
            <a:srgbClr val="C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dk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76"/>
    <p:restoredTop sz="94656"/>
  </p:normalViewPr>
  <p:slideViewPr>
    <p:cSldViewPr snapToGrid="0">
      <p:cViewPr varScale="1">
        <p:scale>
          <a:sx n="93" d="100"/>
          <a:sy n="93" d="100"/>
        </p:scale>
        <p:origin x="9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23428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5221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0368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0255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70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7885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0212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1591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780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3322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0954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9762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820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userDrawn="1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B727E7F-FBF5-F99E-029F-596D3831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icomms.pl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2" name="Obraz 1">
            <a:hlinkClick r:id="rId13"/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85738"/>
            <a:ext cx="1600199" cy="31114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omms.p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1524000" y="17501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l-PL" sz="4800" b="1" dirty="0">
                <a:solidFill>
                  <a:schemeClr val="tx2">
                    <a:lumMod val="25000"/>
                  </a:schemeClr>
                </a:solidFill>
              </a:rPr>
              <a:t>Strategia komunikacji wewnętrznej</a:t>
            </a:r>
            <a:br>
              <a:rPr lang="pl-PL" sz="48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pl-PL" sz="4800" b="1" dirty="0">
                <a:solidFill>
                  <a:srgbClr val="FF665A"/>
                </a:solidFill>
              </a:rPr>
              <a:t>[</a:t>
            </a:r>
            <a:r>
              <a:rPr lang="pl-PL" sz="4800" b="1" dirty="0" err="1">
                <a:solidFill>
                  <a:srgbClr val="FF665A"/>
                </a:solidFill>
              </a:rPr>
              <a:t>template</a:t>
            </a:r>
            <a:r>
              <a:rPr lang="pl-PL" sz="4800" b="1" dirty="0">
                <a:solidFill>
                  <a:srgbClr val="FF665A"/>
                </a:solidFill>
              </a:rPr>
              <a:t> od </a:t>
            </a:r>
            <a:r>
              <a:rPr lang="pl-PL" sz="4800" b="1" dirty="0" err="1">
                <a:solidFill>
                  <a:srgbClr val="FF665A"/>
                </a:solidFill>
              </a:rPr>
              <a:t>iComms</a:t>
            </a:r>
            <a:r>
              <a:rPr lang="pl-PL" sz="4800" b="1" dirty="0">
                <a:solidFill>
                  <a:srgbClr val="FF665A"/>
                </a:solidFill>
              </a:rPr>
              <a:t>]</a:t>
            </a:r>
            <a:endParaRPr dirty="0">
              <a:solidFill>
                <a:srgbClr val="FF665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>
            <a:off x="838200" y="7336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l-PL" sz="4000" b="1" dirty="0"/>
              <a:t>Podział ról i odpowiedzialności: </a:t>
            </a:r>
            <a:br>
              <a:rPr lang="pl-PL" sz="4000" b="1" dirty="0"/>
            </a:br>
            <a:r>
              <a:rPr lang="pl-PL" sz="4000" b="1" dirty="0"/>
              <a:t>KOMUNIKACJA WEWNĘTRZNA W ORGANIZACJI</a:t>
            </a:r>
            <a:endParaRPr sz="4000" b="1" dirty="0"/>
          </a:p>
        </p:txBody>
      </p:sp>
      <p:graphicFrame>
        <p:nvGraphicFramePr>
          <p:cNvPr id="147" name="Google Shape;147;p22"/>
          <p:cNvGraphicFramePr/>
          <p:nvPr>
            <p:extLst>
              <p:ext uri="{D42A27DB-BD31-4B8C-83A1-F6EECF244321}">
                <p14:modId xmlns:p14="http://schemas.microsoft.com/office/powerpoint/2010/main" val="741553764"/>
              </p:ext>
            </p:extLst>
          </p:nvPr>
        </p:nvGraphicFramePr>
        <p:xfrm>
          <a:off x="838198" y="2358240"/>
          <a:ext cx="10204975" cy="4356745"/>
        </p:xfrm>
        <a:graphic>
          <a:graphicData uri="http://schemas.openxmlformats.org/drawingml/2006/table">
            <a:tbl>
              <a:tblPr firstRow="1" bandRow="1">
                <a:noFill/>
                <a:tableStyleId>{478E4F0D-FCEE-4B4D-AF5C-1DA911DFB70E}</a:tableStyleId>
              </a:tblPr>
              <a:tblGrid>
                <a:gridCol w="169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5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Członkowie Zarządu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Kadra menadżerska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Zespół komunikacji</a:t>
                      </a:r>
                      <a:endParaRPr sz="14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MISJA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1" dirty="0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 dirty="0">
                        <a:solidFill>
                          <a:srgbClr val="7F7F7F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0" i="1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>
                        <a:solidFill>
                          <a:srgbClr val="7F7F7F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>
                        <a:solidFill>
                          <a:srgbClr val="7F7F7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0" i="1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>
                        <a:solidFill>
                          <a:srgbClr val="7F7F7F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>
                        <a:solidFill>
                          <a:srgbClr val="7F7F7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AKTYWNOŚĆI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TYGODNIOWO: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MIESIĘCZNIE: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KWARTALNIE: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RAZ NA PÓŁ ROKU</a:t>
                      </a: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TYGODNIOWO: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MIESIĘCZNIE: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KWARTALNIE: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RAZ NA PÓŁ ROKU</a:t>
                      </a: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 dirty="0"/>
                        <a:t>TYGODNIOWO: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 dirty="0"/>
                        <a:t>MIESIĘCZNIE: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 dirty="0"/>
                        <a:t>KWARTALNIE: 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 dirty="0"/>
                        <a:t>RAZ NA PÓŁ ROKU</a:t>
                      </a:r>
                      <a:r>
                        <a:rPr lang="pl-PL" sz="14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Google Shape;141;p21"/>
          <p:cNvSpPr/>
          <p:nvPr/>
        </p:nvSpPr>
        <p:spPr>
          <a:xfrm>
            <a:off x="838198" y="1824785"/>
            <a:ext cx="71917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Wpisz w poniższą tabelę podział ról i odpowiedzialności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757928" y="588298"/>
            <a:ext cx="10515600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/>
              <a:t>Matryca kanałów komunikacji</a:t>
            </a:r>
            <a:endParaRPr b="1" dirty="0"/>
          </a:p>
        </p:txBody>
      </p:sp>
      <p:graphicFrame>
        <p:nvGraphicFramePr>
          <p:cNvPr id="153" name="Google Shape;153;p23"/>
          <p:cNvGraphicFramePr/>
          <p:nvPr>
            <p:extLst>
              <p:ext uri="{D42A27DB-BD31-4B8C-83A1-F6EECF244321}">
                <p14:modId xmlns:p14="http://schemas.microsoft.com/office/powerpoint/2010/main" val="2240894423"/>
              </p:ext>
            </p:extLst>
          </p:nvPr>
        </p:nvGraphicFramePr>
        <p:xfrm>
          <a:off x="403644" y="1283911"/>
          <a:ext cx="10556950" cy="5425140"/>
        </p:xfrm>
        <a:graphic>
          <a:graphicData uri="http://schemas.openxmlformats.org/drawingml/2006/table">
            <a:tbl>
              <a:tblPr firstRow="1" bandRow="1">
                <a:noFill/>
                <a:tableStyleId>{3EAE991F-A3F9-4597-89D6-CBC3A0609075}</a:tableStyleId>
              </a:tblPr>
              <a:tblGrid>
                <a:gridCol w="300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dirty="0"/>
                        <a:t>Kanał</a:t>
                      </a: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Przeznaczenie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Właściciel</a:t>
                      </a: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Mailing</a:t>
                      </a:r>
                      <a:endParaRPr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Przekazywanie kluczowych informacji o tym co się dzieje w firmie do dużej grupy odbiorców.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Intranet</a:t>
                      </a:r>
                      <a:endParaRPr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Źródło bieżących informacji dotyczących tego co się dzieje w firmie.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Zapewnienie przestrzeni na przepływ informacji wewnątrz holdingu.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Stworzenie przestrzeni dla pracowników do komunikacji nieformalnej.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Facebook - #moje miejsce</a:t>
                      </a:r>
                      <a:endParaRPr sz="1200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Promocja nowych funkcjonalności Intranetu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Budowanie dumy i poczucia przynależności do grupy.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Kwartalne spotkania z pracownikami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Przekazanie wyników, najważniejszych informacji o kierunkach strategicznych firmy i planach.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Kanał komunikacji Zarządu z pracownikami (możliwość zadawania pytań przed oraz w trakcie spotkania)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Spotkania zespołowe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Komunikowanie i wyjaśnianie w jaki sposób strategia biznesowa wpływa na realizowane przez zespół zadania.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Kaskadowanie informacji do zespołów.</a:t>
                      </a:r>
                      <a:br>
                        <a:rPr lang="pl-PL" sz="1200"/>
                      </a:br>
                      <a:r>
                        <a:rPr lang="pl-PL" sz="1200"/>
                        <a:t>Przestrzeń na komunikację dwustronną, zbieranie feedbacku od pracowników odnośnie bieżących potrzeb.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Docenianie i uznanie dla pracowników.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Wydarzenia, akcje specjalne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Budowanie zaangażowania, poczucia przynależności, dumy z miejsca pracy.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Top 100</a:t>
                      </a:r>
                      <a:endParaRPr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Komunikacja celów strategicznych do zespołu menadżerskiego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Przygotowanie do kaskadowania informacji do zespołów.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Wymiana wiedzy i dobrych praktyk w zespole menadżerskim.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Plakaty/wlepki w biurze</a:t>
                      </a:r>
                      <a:endParaRPr sz="1200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Promowanie akcji wewnętrznych.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619836" y="3053923"/>
            <a:ext cx="10515600" cy="79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dirty="0"/>
              <a:t>KONIEC DOKUMENTU</a:t>
            </a:r>
            <a:endParaRPr dirty="0"/>
          </a:p>
        </p:txBody>
      </p:sp>
      <p:sp>
        <p:nvSpPr>
          <p:cNvPr id="2" name="Google Shape;158;p24">
            <a:extLst>
              <a:ext uri="{FF2B5EF4-FFF2-40B4-BE49-F238E27FC236}">
                <a16:creationId xmlns:a16="http://schemas.microsoft.com/office/drawing/2014/main" id="{53E6E3B7-4F1A-9550-6EAD-E618DA3CA3E5}"/>
              </a:ext>
            </a:extLst>
          </p:cNvPr>
          <p:cNvSpPr txBox="1">
            <a:spLocks/>
          </p:cNvSpPr>
          <p:nvPr/>
        </p:nvSpPr>
        <p:spPr>
          <a:xfrm>
            <a:off x="4875312" y="6063255"/>
            <a:ext cx="10515600" cy="79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spcBef>
                <a:spcPts val="0"/>
              </a:spcBef>
              <a:buSzPts val="2800"/>
              <a:buFont typeface="Arial"/>
              <a:buNone/>
            </a:pPr>
            <a:r>
              <a:rPr lang="pl-PL" dirty="0" err="1">
                <a:hlinkClick r:id="rId3"/>
              </a:rPr>
              <a:t>www.icomms.pl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638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 err="1"/>
              <a:t>Intro</a:t>
            </a:r>
            <a:r>
              <a:rPr lang="pl-PL" b="1" dirty="0"/>
              <a:t> do dokumentu</a:t>
            </a:r>
            <a:endParaRPr b="1" dirty="0"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dirty="0">
                <a:solidFill>
                  <a:srgbClr val="7F7F7F"/>
                </a:solidFill>
              </a:rPr>
              <a:t>Strategia komunikacji wewnętrznej powinna być jak mapa oraz jak ścieżka, którą chcemy podążać, </a:t>
            </a:r>
            <a:br>
              <a:rPr lang="pl-PL" dirty="0">
                <a:solidFill>
                  <a:srgbClr val="7F7F7F"/>
                </a:solidFill>
              </a:rPr>
            </a:br>
            <a:r>
              <a:rPr lang="pl-PL" dirty="0">
                <a:solidFill>
                  <a:srgbClr val="7F7F7F"/>
                </a:solidFill>
              </a:rPr>
              <a:t>aby usprawnić komunikację w firmie. </a:t>
            </a:r>
            <a:endParaRPr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b="1" i="1" dirty="0">
                <a:solidFill>
                  <a:srgbClr val="7F7F7F"/>
                </a:solidFill>
              </a:rPr>
              <a:t>Podstawowe elementy, które powinny znaleźć się w strategii:</a:t>
            </a:r>
            <a:endParaRPr b="1"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Gdzie obecnie jesteś?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Gdzie chcesz być (cele)?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Jak tam dotrzeć?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Jak długo zajmie Ci dotarcie do celu (i dlaczego)?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Co się może pojawić po drodze (wyzwania)?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Dlaczego właśnie takie podejście uważasz za najbardziej efektywne? 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Skąd będziesz widział(a), że osiągnąłeś(</a:t>
            </a:r>
            <a:r>
              <a:rPr lang="pl-PL" i="1" dirty="0" err="1">
                <a:solidFill>
                  <a:srgbClr val="7F7F7F"/>
                </a:solidFill>
              </a:rPr>
              <a:t>ęłaś</a:t>
            </a:r>
            <a:r>
              <a:rPr lang="pl-PL" i="1" dirty="0">
                <a:solidFill>
                  <a:srgbClr val="7F7F7F"/>
                </a:solidFill>
              </a:rPr>
              <a:t>) swój cel (mierniki)?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Co się wydarzy, jeżeli nie zmienisz swojego sposobu działania?</a:t>
            </a:r>
            <a:endParaRPr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l-PL" dirty="0"/>
              <a:t> 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</a:pPr>
            <a:r>
              <a:rPr lang="pl-PL" sz="2000" i="1" dirty="0">
                <a:solidFill>
                  <a:srgbClr val="7F7F7F"/>
                </a:solidFill>
              </a:rPr>
              <a:t>Tutaj opisz czemu ma służyć ten dokument, przykłady poniżej:</a:t>
            </a:r>
            <a:endParaRPr sz="20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Celem strategii komunikacji wewnętrznej jest zapewnienie wszystkim pracownikom organizacji dostępu do plików i informacji, których potrzebują do podejmowania świadomych decyzji i jednocześnie optymalizować efekty podejmowanych działań.</a:t>
            </a:r>
            <a:endParaRPr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Celem strategii komunikacji wewnętrznej jest wdrożenie efektywnego procesu przepływu informacji w organizacji, dzięki czemu pracownicy będą w stanie realizować zadania i wspierać firmę w realizacji celów strategicznych. </a:t>
            </a:r>
            <a:endParaRPr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C17B7770-046B-7EA5-3018-9C080AE1CF3B}"/>
              </a:ext>
            </a:extLst>
          </p:cNvPr>
          <p:cNvSpPr txBox="1">
            <a:spLocks/>
          </p:cNvSpPr>
          <p:nvPr/>
        </p:nvSpPr>
        <p:spPr>
          <a:xfrm>
            <a:off x="838200" y="638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pl-PL" b="1" dirty="0"/>
              <a:t>Cel dokumentu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838200" y="6653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/>
              <a:t>Obecna</a:t>
            </a:r>
            <a:r>
              <a:rPr lang="pl-PL" dirty="0"/>
              <a:t> </a:t>
            </a:r>
            <a:r>
              <a:rPr lang="pl-PL" b="1" dirty="0"/>
              <a:t>sytuacja</a:t>
            </a:r>
            <a:endParaRPr b="1" dirty="0"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838200" y="205763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None/>
            </a:pPr>
            <a:r>
              <a:rPr lang="pl-PL" sz="2400" i="1" dirty="0">
                <a:solidFill>
                  <a:srgbClr val="7F7F7F"/>
                </a:solidFill>
              </a:rPr>
              <a:t>Tutaj w skrócie przedstaw, jak wygląda obecnie komunikacja, jakie są najbardziej efektywne działania, jakie są wyzwania. Nawiąż do badań, ankiet i innych danych wglądowych – jeśli takie posiadasz.</a:t>
            </a:r>
            <a:endParaRPr sz="24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838200" y="43336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/>
              <a:t>Nasze podejście</a:t>
            </a:r>
            <a:endParaRPr b="1" dirty="0"/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sz="2400" i="1" dirty="0">
                <a:solidFill>
                  <a:srgbClr val="7F7F7F"/>
                </a:solidFill>
              </a:rPr>
              <a:t>W tym miejscu opisz jakie jest podejście zespołu komunikacji wewnętrznej, jakimi wartościami się kieruje, oferując swoje usługi w firmie:</a:t>
            </a:r>
            <a:endParaRPr sz="24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Nasze podejście do komunikacji koncentruje się na rozwoju wewnętrznych procesów komunikacji. Nasze działania opierają się na zasadach: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strategiczne planowanie,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zapewnienie wsparcia dla klientów wewnętrznych,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optymalizacja narzędzi i kanałów komunikacji,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 err="1">
                <a:solidFill>
                  <a:schemeClr val="tx2">
                    <a:lumMod val="50000"/>
                  </a:schemeClr>
                </a:solidFill>
              </a:rPr>
              <a:t>uspójnienie</a:t>
            </a: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 i wdrażanie standardów komunikacji dla wszystkich procesów,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prowadzenie regularnych pomiarów efektywności działań, które pozwolą na bieżąco wdrażać usprawnienia w procesie.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838200" y="77456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sz="4000" b="1" dirty="0"/>
              <a:t>Zadania zespołu dla komunikacji wewnętrznej</a:t>
            </a:r>
            <a:endParaRPr sz="4000" b="1"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838200" y="1795451"/>
            <a:ext cx="11065933" cy="62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</a:pPr>
            <a:r>
              <a:rPr lang="pl-PL" sz="2000" i="1" dirty="0">
                <a:solidFill>
                  <a:srgbClr val="7F7F7F"/>
                </a:solidFill>
              </a:rPr>
              <a:t>Tutaj opisz jakie są najważniejsze zadania komunikacji wewnętrznej. Możesz odnieść się do poniższej mapy kompetencji i wskazać jakie obszary pokryją działania komunikacji wewnętrznej</a:t>
            </a:r>
            <a:endParaRPr dirty="0"/>
          </a:p>
        </p:txBody>
      </p:sp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53284" y="2679439"/>
            <a:ext cx="6138716" cy="4178561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8"/>
          <p:cNvSpPr/>
          <p:nvPr/>
        </p:nvSpPr>
        <p:spPr>
          <a:xfrm>
            <a:off x="745067" y="2679439"/>
            <a:ext cx="5155817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Zapewnienie narzędzi i kanałów w ramach procesu komunikacji wewnętrznej.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Opracowanie standardów i zapewnienie wsparcia dla zespołu menedżerskiego w zakresie komunikacji wewnętrznej.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Budowanie wewnętrznego </a:t>
            </a:r>
            <a:r>
              <a:rPr lang="pl-PL" sz="1800" b="0" i="0" u="none" strike="noStrike" cap="none" dirty="0" err="1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1800" b="0" i="0" u="none" strike="noStrike" cap="none" dirty="0" err="1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brandingu</a:t>
            </a: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Zapewnienie spójności komunikacji wewnętrznej w organizacji.</a:t>
            </a:r>
            <a:endParaRPr sz="18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838200" y="59714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/>
              <a:t>Odbiorcy komunikacji</a:t>
            </a:r>
            <a:endParaRPr b="1" dirty="0"/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838200" y="194845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pl-PL" sz="2400" i="1" dirty="0">
                <a:solidFill>
                  <a:srgbClr val="7F7F7F"/>
                </a:solidFill>
              </a:rPr>
              <a:t>Tutaj opisz ogólnie odbiorców:</a:t>
            </a:r>
            <a:endParaRPr dirty="0"/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liczba pracowników: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liczba lokalizacji: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typ pracy: (zdalna, biurowa, mieszana, w terenie)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język komunikacji: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 etc.: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838200" y="56984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sz="4000" b="1" dirty="0"/>
              <a:t>Analiza interesariuszy komunikacji wewnętrznej</a:t>
            </a:r>
            <a:endParaRPr sz="4000" b="1" dirty="0"/>
          </a:p>
        </p:txBody>
      </p:sp>
      <p:sp>
        <p:nvSpPr>
          <p:cNvPr id="133" name="Google Shape;133;p20"/>
          <p:cNvSpPr/>
          <p:nvPr/>
        </p:nvSpPr>
        <p:spPr>
          <a:xfrm>
            <a:off x="838199" y="1885872"/>
            <a:ext cx="839958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b="0" i="1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 tym miejscu przygotuj analizę interesariuszy na podstawie poniższej tabelki.</a:t>
            </a:r>
            <a:endParaRPr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523" y="2338091"/>
            <a:ext cx="10515600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1"/>
          <p:cNvGraphicFramePr/>
          <p:nvPr>
            <p:extLst>
              <p:ext uri="{D42A27DB-BD31-4B8C-83A1-F6EECF244321}">
                <p14:modId xmlns:p14="http://schemas.microsoft.com/office/powerpoint/2010/main" val="1492814643"/>
              </p:ext>
            </p:extLst>
          </p:nvPr>
        </p:nvGraphicFramePr>
        <p:xfrm>
          <a:off x="838200" y="2571182"/>
          <a:ext cx="8618900" cy="1939960"/>
        </p:xfrm>
        <a:graphic>
          <a:graphicData uri="http://schemas.openxmlformats.org/drawingml/2006/table">
            <a:tbl>
              <a:tblPr firstRow="1" bandRow="1">
                <a:noFill/>
                <a:tableStyleId>{478E4F0D-FCEE-4B4D-AF5C-1DA911DFB70E}</a:tableStyleId>
              </a:tblPr>
              <a:tblGrid>
                <a:gridCol w="254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u="none" strike="noStrike" cap="none" dirty="0"/>
                        <a:t>CEL DLA KOMUNIKACJI WEWNĘTRZNEJ</a:t>
                      </a: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Mierniki efektywności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Osoby odpowiedzialne i działy współpracujące przy realizacji celu</a:t>
                      </a: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838200" y="58349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b="1" dirty="0"/>
              <a:t>Cele dla komunikacji wewnętrznej</a:t>
            </a:r>
            <a:endParaRPr b="1" dirty="0"/>
          </a:p>
        </p:txBody>
      </p:sp>
      <p:sp>
        <p:nvSpPr>
          <p:cNvPr id="141" name="Google Shape;141;p21"/>
          <p:cNvSpPr/>
          <p:nvPr/>
        </p:nvSpPr>
        <p:spPr>
          <a:xfrm>
            <a:off x="851848" y="1573489"/>
            <a:ext cx="71917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Wpisz w poniższą tabelę cele dla komunikacji wewnętrznej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733</Words>
  <Application>Microsoft Macintosh PowerPoint</Application>
  <PresentationFormat>Panoramiczny</PresentationFormat>
  <Paragraphs>105</Paragraphs>
  <Slides>12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Motyw pakietu Office</vt:lpstr>
      <vt:lpstr>Strategia komunikacji wewnętrznej [template od iComms]</vt:lpstr>
      <vt:lpstr>Intro do dokumentu</vt:lpstr>
      <vt:lpstr>Prezentacja programu PowerPoint</vt:lpstr>
      <vt:lpstr>Obecna sytuacja</vt:lpstr>
      <vt:lpstr>Nasze podejście</vt:lpstr>
      <vt:lpstr>Zadania zespołu dla komunikacji wewnętrznej</vt:lpstr>
      <vt:lpstr>Odbiorcy komunikacji</vt:lpstr>
      <vt:lpstr>Analiza interesariuszy komunikacji wewnętrznej</vt:lpstr>
      <vt:lpstr>Cele dla komunikacji wewnętrznej</vt:lpstr>
      <vt:lpstr>Podział ról i odpowiedzialności:  KOMUNIKACJA WEWNĘTRZNA W ORGANIZACJI</vt:lpstr>
      <vt:lpstr>Matryca kanałów komunikacji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komunikacji wewnętrznej</dc:title>
  <dc:creator>AJ</dc:creator>
  <cp:lastModifiedBy>Marta Teschner</cp:lastModifiedBy>
  <cp:revision>8</cp:revision>
  <dcterms:modified xsi:type="dcterms:W3CDTF">2025-08-22T08:51:13Z</dcterms:modified>
</cp:coreProperties>
</file>