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8E4F0D-FCEE-4B4D-AF5C-1DA911DFB70E}">
  <a:tblStyle styleId="{478E4F0D-FCEE-4B4D-AF5C-1DA911DFB70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EAE991F-A3F9-4597-89D6-CBC3A060907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3428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5221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036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0255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70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885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212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1591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78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3322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95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9762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820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85738"/>
            <a:ext cx="1600199" cy="31114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7501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l-PL" dirty="0">
                <a:solidFill>
                  <a:schemeClr val="tx2">
                    <a:lumMod val="25000"/>
                  </a:schemeClr>
                </a:solidFill>
              </a:rPr>
              <a:t>Strategia komunikacji wewnętrznej</a:t>
            </a:r>
            <a:endParaRPr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title"/>
          </p:nvPr>
        </p:nvSpPr>
        <p:spPr>
          <a:xfrm>
            <a:off x="838200" y="73361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l-PL" sz="4000" dirty="0"/>
              <a:t>Podział ról i odpowiedzialności: KOMUNIKACJA WEWNĘTRZNA W ORGANIZACJI</a:t>
            </a:r>
            <a:endParaRPr sz="4000" dirty="0"/>
          </a:p>
        </p:txBody>
      </p:sp>
      <p:graphicFrame>
        <p:nvGraphicFramePr>
          <p:cNvPr id="147" name="Google Shape;147;p22"/>
          <p:cNvGraphicFramePr/>
          <p:nvPr>
            <p:extLst>
              <p:ext uri="{D42A27DB-BD31-4B8C-83A1-F6EECF244321}">
                <p14:modId xmlns:p14="http://schemas.microsoft.com/office/powerpoint/2010/main" val="3225676538"/>
              </p:ext>
            </p:extLst>
          </p:nvPr>
        </p:nvGraphicFramePr>
        <p:xfrm>
          <a:off x="838198" y="2194117"/>
          <a:ext cx="10204975" cy="4356745"/>
        </p:xfrm>
        <a:graphic>
          <a:graphicData uri="http://schemas.openxmlformats.org/drawingml/2006/table">
            <a:tbl>
              <a:tblPr firstRow="1" bandRow="1">
                <a:noFill/>
                <a:tableStyleId>{478E4F0D-FCEE-4B4D-AF5C-1DA911DFB70E}</a:tableStyleId>
              </a:tblPr>
              <a:tblGrid>
                <a:gridCol w="1698950"/>
                <a:gridCol w="2661675"/>
                <a:gridCol w="3148700"/>
                <a:gridCol w="26956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Członkowie Zarządu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Kadra menadżerska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Zespół komunikacji</a:t>
                      </a:r>
                      <a:endParaRPr sz="1400"/>
                    </a:p>
                  </a:txBody>
                  <a:tcPr marL="91450" marR="91450" marT="45725" marB="45725"/>
                </a:tc>
              </a:tr>
              <a:tr h="240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MISJA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0" i="1">
                          <a:solidFill>
                            <a:srgbClr val="7F7F7F"/>
                          </a:solidFill>
                        </a:rPr>
                        <a:t>Tutaj opisz nadrzędne zadanie komunikacyjne realizowane przez ta grupę</a:t>
                      </a:r>
                      <a:endParaRPr sz="1200" b="0" i="1">
                        <a:solidFill>
                          <a:srgbClr val="7F7F7F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0" i="1">
                          <a:solidFill>
                            <a:srgbClr val="7F7F7F"/>
                          </a:solidFill>
                        </a:rPr>
                        <a:t>Tutaj opisz nadrzędne zadanie komunikacyjne realizowane przez ta grupę</a:t>
                      </a:r>
                      <a:endParaRPr sz="1200" b="0" i="1">
                        <a:solidFill>
                          <a:srgbClr val="7F7F7F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solidFill>
                          <a:srgbClr val="7F7F7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0" i="1">
                          <a:solidFill>
                            <a:srgbClr val="7F7F7F"/>
                          </a:solidFill>
                        </a:rPr>
                        <a:t>Tutaj opisz nadrzędne zadanie komunikacyjne realizowane przez ta grupę</a:t>
                      </a:r>
                      <a:endParaRPr sz="1200" b="0" i="1">
                        <a:solidFill>
                          <a:srgbClr val="7F7F7F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solidFill>
                          <a:srgbClr val="7F7F7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AKTYWNOŚĆI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TYGODNIOWO: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MIESIĘCZNIE: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KWARTALNIE: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RAZ NA PÓŁ ROKU</a:t>
                      </a: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RAZ NA ROK: 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TYGODNIOWO: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MIESIĘCZNIE: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KWARTALNIE: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RAZ NA PÓŁ ROKU</a:t>
                      </a: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RAZ NA ROK: 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TYGODNIOWO: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MIESIĘCZNIE: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KWARTALNIE: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/>
                        <a:t>RAZ NA PÓŁ ROKU</a:t>
                      </a: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RAZ NA ROK: </a:t>
                      </a: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757928" y="588298"/>
            <a:ext cx="10515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Matryca kanałów komunikacji</a:t>
            </a:r>
            <a:endParaRPr dirty="0"/>
          </a:p>
        </p:txBody>
      </p:sp>
      <p:graphicFrame>
        <p:nvGraphicFramePr>
          <p:cNvPr id="153" name="Google Shape;153;p23"/>
          <p:cNvGraphicFramePr/>
          <p:nvPr>
            <p:extLst>
              <p:ext uri="{D42A27DB-BD31-4B8C-83A1-F6EECF244321}">
                <p14:modId xmlns:p14="http://schemas.microsoft.com/office/powerpoint/2010/main" val="2240894423"/>
              </p:ext>
            </p:extLst>
          </p:nvPr>
        </p:nvGraphicFramePr>
        <p:xfrm>
          <a:off x="403644" y="1283911"/>
          <a:ext cx="10556950" cy="5425140"/>
        </p:xfrm>
        <a:graphic>
          <a:graphicData uri="http://schemas.openxmlformats.org/drawingml/2006/table">
            <a:tbl>
              <a:tblPr firstRow="1" bandRow="1">
                <a:noFill/>
                <a:tableStyleId>{3EAE991F-A3F9-4597-89D6-CBC3A0609075}</a:tableStyleId>
              </a:tblPr>
              <a:tblGrid>
                <a:gridCol w="3008425"/>
                <a:gridCol w="5359400"/>
                <a:gridCol w="2189125"/>
              </a:tblGrid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dirty="0"/>
                        <a:t>Kanał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Przeznaczenie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Właściciel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Mailing</a:t>
                      </a:r>
                      <a:endParaRPr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Przekazywanie kluczowych informacji o tym co się dzieje w firmie do dużej grupy odbiorców.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Intranet</a:t>
                      </a:r>
                      <a:endParaRPr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Źródło bieżących informacji dotyczących tego co się dzieje w firmie.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Zapewnienie przestrzeni na przepływ informacji wewnątrz holdingu.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Stworzenie przestrzeni dla pracowników do komunikacji nieformalnej.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573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Facebook - #moje miejsce</a:t>
                      </a:r>
                      <a:endParaRPr sz="1200"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Promocja nowych funkcjonalności Intranetu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Budowanie dumy i poczucia przynależności do grupy.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63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Kwartalne spotkania z pracownikami</a:t>
                      </a:r>
                      <a:endParaRPr sz="1200"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Przekazanie wyników, najważniejszych informacji o kierunkach strategicznych firmy i planach.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Kanał komunikacji Zarządu z pracownikami (możliwość zadawania pytań przed oraz w trakcie spotkania)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Spotkania zespołowe</a:t>
                      </a:r>
                      <a:endParaRPr sz="1200"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Komunikowanie i wyjaśnianie w jaki sposób strategia biznesowa wpływa na realizowane przez zespół zadania.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Kaskadowanie informacji do zespołów.</a:t>
                      </a:r>
                      <a:br>
                        <a:rPr lang="pl-PL" sz="1200"/>
                      </a:br>
                      <a:r>
                        <a:rPr lang="pl-PL" sz="1200"/>
                        <a:t>Przestrzeń na komunikację dwustronną, zbieranie feedbacku od pracowników odnośnie bieżących potrzeb.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Docenianie i uznanie dla pracowników.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Wydarzenia, akcje specjalne</a:t>
                      </a:r>
                      <a:endParaRPr sz="1200"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Budowanie zaangażowania, poczucia przynależności, dumy z miejsca pracy.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Top 100</a:t>
                      </a:r>
                      <a:endParaRPr b="1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Komunikacja celów strategicznych do zespołu menadżerskiego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Przygotowanie do kaskadowania informacji do zespołów.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Wymiana wiedzy i dobrych praktyk w zespole menadżerskim.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367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200"/>
                        <a:buFont typeface="Calibri"/>
                        <a:buNone/>
                      </a:pPr>
                      <a:r>
                        <a:rPr lang="pl-PL" sz="1200" b="1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Plakaty/wlepki w biurze</a:t>
                      </a:r>
                      <a:endParaRPr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Promowanie akcji wewnętrznych.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body" idx="1"/>
          </p:nvPr>
        </p:nvSpPr>
        <p:spPr>
          <a:xfrm>
            <a:off x="619836" y="3053923"/>
            <a:ext cx="10515600" cy="79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dirty="0"/>
              <a:t>KONIEC DOKUMENTU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63808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 err="1"/>
              <a:t>Intro</a:t>
            </a:r>
            <a:r>
              <a:rPr lang="pl-PL" dirty="0"/>
              <a:t> do dokumentu</a:t>
            </a:r>
            <a:endParaRPr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r>
              <a:rPr lang="pl-PL" dirty="0">
                <a:solidFill>
                  <a:srgbClr val="7F7F7F"/>
                </a:solidFill>
              </a:rPr>
              <a:t>Strategia komunikacji wewnętrznej powinna być jak mapa, ścieżka jaką chcemy podążać, </a:t>
            </a:r>
            <a:r>
              <a:rPr lang="pl-PL" dirty="0" smtClean="0">
                <a:solidFill>
                  <a:srgbClr val="7F7F7F"/>
                </a:solidFill>
              </a:rPr>
              <a:t/>
            </a:r>
            <a:br>
              <a:rPr lang="pl-PL" dirty="0" smtClean="0">
                <a:solidFill>
                  <a:srgbClr val="7F7F7F"/>
                </a:solidFill>
              </a:rPr>
            </a:br>
            <a:r>
              <a:rPr lang="pl-PL" dirty="0" smtClean="0">
                <a:solidFill>
                  <a:srgbClr val="7F7F7F"/>
                </a:solidFill>
              </a:rPr>
              <a:t>aby </a:t>
            </a:r>
            <a:r>
              <a:rPr lang="pl-PL" dirty="0">
                <a:solidFill>
                  <a:srgbClr val="7F7F7F"/>
                </a:solidFill>
              </a:rPr>
              <a:t>usprawnić komunikację w firmie. </a:t>
            </a:r>
            <a:endParaRPr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r>
              <a:rPr lang="pl-PL" b="1" i="1" dirty="0">
                <a:solidFill>
                  <a:srgbClr val="7F7F7F"/>
                </a:solidFill>
              </a:rPr>
              <a:t>Podstawowe elementy, które powinny znaleźć się w </a:t>
            </a:r>
            <a:r>
              <a:rPr lang="pl-PL" b="1" i="1" dirty="0" err="1">
                <a:solidFill>
                  <a:srgbClr val="7F7F7F"/>
                </a:solidFill>
              </a:rPr>
              <a:t>stretegii</a:t>
            </a:r>
            <a:r>
              <a:rPr lang="pl-PL" b="1" i="1" dirty="0">
                <a:solidFill>
                  <a:srgbClr val="7F7F7F"/>
                </a:solidFill>
              </a:rPr>
              <a:t>:</a:t>
            </a:r>
            <a:endParaRPr b="1"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Gdzie obecnie jesteś?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Gdzie chcesz być (cele)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Jak tam dotrzeć?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Jak długo zajmie Tobie dotarcie do celu (i dlaczego?)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Co się może pojawić po drodze (wyzwania)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Dlaczego właśnie takie podejście uważasz za najbardziej efektywne? 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Skąd będziesz widział(a), że osiągnęłaś swój cel (mierniki)?</a:t>
            </a:r>
            <a:endParaRPr i="1" dirty="0">
              <a:solidFill>
                <a:srgbClr val="7F7F7F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Char char="•"/>
            </a:pPr>
            <a:r>
              <a:rPr lang="pl-PL" i="1" dirty="0">
                <a:solidFill>
                  <a:srgbClr val="7F7F7F"/>
                </a:solidFill>
              </a:rPr>
              <a:t>Co się wydarzy, jeżeli nie zmienisz swojego sposobu działania?</a:t>
            </a:r>
            <a:endParaRPr i="1"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dirty="0"/>
              <a:t> 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38200" y="47430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Cel dokumentu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pl-PL" sz="2000" i="1" dirty="0">
                <a:solidFill>
                  <a:srgbClr val="7F7F7F"/>
                </a:solidFill>
              </a:rPr>
              <a:t>Tutaj opisz czemu ma służyć ten dokument, przykłady poniżej:</a:t>
            </a:r>
            <a:endParaRPr sz="2000" i="1"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Celem strategii komunikacji wewnętrznej jest zapewnienie wszystkim pracownikom organizacji dostępu do plików i informacji, których potrzebują do podejmowania świadomych decyzji i jednocześnie optymalizować efekty podejmowanych działań.</a:t>
            </a:r>
            <a:endParaRPr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Celem strategii komunikacji wewnętrznej jest wdrożenie efektywnego procesu przepływu informacji w organizacji, dzięki czemu pracownicy będą w stanie realizować zadania i wspierać firmę w realizacji celów strategicznych. </a:t>
            </a:r>
            <a:endParaRPr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838200" y="6653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Obecna sytuacja</a:t>
            </a:r>
            <a:endParaRPr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838200" y="205763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</a:pPr>
            <a:r>
              <a:rPr lang="pl-PL" sz="2400" i="1" dirty="0">
                <a:solidFill>
                  <a:srgbClr val="7F7F7F"/>
                </a:solidFill>
              </a:rPr>
              <a:t>Tutaj w skrócie </a:t>
            </a:r>
            <a:r>
              <a:rPr lang="pl-PL" sz="2400" i="1" dirty="0" smtClean="0">
                <a:solidFill>
                  <a:srgbClr val="7F7F7F"/>
                </a:solidFill>
              </a:rPr>
              <a:t>przedstaw, </a:t>
            </a:r>
            <a:r>
              <a:rPr lang="pl-PL" sz="2400" i="1" dirty="0">
                <a:solidFill>
                  <a:srgbClr val="7F7F7F"/>
                </a:solidFill>
              </a:rPr>
              <a:t>jak wygląda obecnie komunikacja, jakie są najbardziej efektywne działania, jakie są wyzwania. Nawiąż do badań, ankiet i innych danych wglądowych.</a:t>
            </a:r>
            <a:endParaRPr sz="2400" i="1"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200" y="4333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Nasze podejście</a:t>
            </a:r>
            <a:endParaRPr dirty="0"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r>
              <a:rPr lang="pl-PL" sz="2400" i="1" dirty="0">
                <a:solidFill>
                  <a:srgbClr val="7F7F7F"/>
                </a:solidFill>
              </a:rPr>
              <a:t>W tym miejscu opisz jakie jest podejście zespołu komunikacji wewnętrznej, jakimi wartościami się kieruje oferując swoje usługi w firmie:</a:t>
            </a:r>
            <a:endParaRPr sz="2400" i="1"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Nasze podejście do komunikacji koncentruje się na rozwoju wewnętrznych procesów komunikacji. Nasze działania opierają się na zasadach: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strategiczne planowanie 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zapewnienie wsparcia dla klientów wewnętrznych 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optymalizacja narzędzi i kanałów komunikacji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 dirty="0" err="1">
                <a:solidFill>
                  <a:schemeClr val="tx2">
                    <a:lumMod val="50000"/>
                  </a:schemeClr>
                </a:solidFill>
              </a:rPr>
              <a:t>uspójnienie</a:t>
            </a: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 i wdrażanie standardów komunikacji dla wszystkich procesów 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prowadzenie regularnych pomiarów efektywności działań, które pozwolą na bieżąco wdrażać usprawnienia w procesie.</a:t>
            </a:r>
            <a:endParaRPr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838200" y="7745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Zadania zespołu dla komunikacji wewnętrznej</a:t>
            </a:r>
            <a:endParaRPr dirty="0"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838200" y="2158486"/>
            <a:ext cx="11065933" cy="62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pl-PL" sz="2000" i="1" dirty="0">
                <a:solidFill>
                  <a:srgbClr val="7F7F7F"/>
                </a:solidFill>
              </a:rPr>
              <a:t>Tutaj opisz jakie są najważniejsze zadania komunikacji wewnętrznej. Możesz odnieść się </a:t>
            </a:r>
            <a:r>
              <a:rPr lang="pl-PL" sz="2000" i="1" dirty="0" smtClean="0">
                <a:solidFill>
                  <a:srgbClr val="7F7F7F"/>
                </a:solidFill>
              </a:rPr>
              <a:t>do poniższej </a:t>
            </a:r>
            <a:r>
              <a:rPr lang="pl-PL" sz="2000" i="1" dirty="0">
                <a:solidFill>
                  <a:srgbClr val="7F7F7F"/>
                </a:solidFill>
              </a:rPr>
              <a:t>mapy kompetencji i wskazać jakie obszary pokryją działania komunikacji wewnętrznej</a:t>
            </a:r>
            <a:endParaRPr dirty="0"/>
          </a:p>
        </p:txBody>
      </p:sp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3284" y="2679439"/>
            <a:ext cx="6138716" cy="417856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8"/>
          <p:cNvSpPr/>
          <p:nvPr/>
        </p:nvSpPr>
        <p:spPr>
          <a:xfrm>
            <a:off x="897467" y="3238396"/>
            <a:ext cx="5155817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l-PL" sz="18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Zapewnienie narzędzi i kanałów w ramach procesu komunikacji wewnętrznej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l-PL" sz="18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Opracowanie standardów i zapewnienie wsparcia dla zespołu menedżerskiego w zakresie komunikacji wewnętrznej.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l-PL" sz="18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Budowanie wewnętrznego </a:t>
            </a:r>
            <a:r>
              <a:rPr lang="pl-PL" sz="1800" b="0" i="0" u="none" strike="noStrike" cap="none" dirty="0" err="1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employer</a:t>
            </a:r>
            <a:r>
              <a:rPr lang="pl-PL" sz="18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1800" b="0" i="0" u="none" strike="noStrike" cap="none" dirty="0" err="1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brandingu</a:t>
            </a:r>
            <a:endParaRPr sz="1800" b="0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pl-PL" sz="1800" b="0" i="0" u="none" strike="noStrike" cap="none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Zapewnienie spójności komunikacji wewnętrznej w organizacji</a:t>
            </a:r>
            <a:endParaRPr sz="1800" b="0" i="0" u="none" strike="noStrike" cap="none" dirty="0">
              <a:solidFill>
                <a:schemeClr val="tx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838200" y="5971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Odbiorcy komunikacji</a:t>
            </a:r>
            <a:endParaRPr dirty="0"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838200" y="194845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pl-PL" sz="2400" i="1" dirty="0">
                <a:solidFill>
                  <a:srgbClr val="7F7F7F"/>
                </a:solidFill>
              </a:rPr>
              <a:t>Tutaj opisz ogólnie odbiorców:</a:t>
            </a:r>
            <a:endParaRPr dirty="0"/>
          </a:p>
          <a:p>
            <a:pPr marL="342900">
              <a:buClr>
                <a:srgbClr val="7F7F7F"/>
              </a:buClr>
              <a:buSzPts val="2400"/>
            </a:pPr>
            <a:r>
              <a:rPr lang="pl-PL" sz="2400" i="1" dirty="0">
                <a:solidFill>
                  <a:srgbClr val="7F7F7F"/>
                </a:solidFill>
              </a:rPr>
              <a:t>liczba </a:t>
            </a:r>
            <a:r>
              <a:rPr lang="pl-PL" sz="2400" i="1" dirty="0" smtClean="0">
                <a:solidFill>
                  <a:srgbClr val="7F7F7F"/>
                </a:solidFill>
              </a:rPr>
              <a:t>pracowników:</a:t>
            </a:r>
          </a:p>
          <a:p>
            <a:pPr marL="342900">
              <a:buClr>
                <a:srgbClr val="7F7F7F"/>
              </a:buClr>
              <a:buSzPts val="2400"/>
            </a:pPr>
            <a:r>
              <a:rPr lang="pl-PL" sz="2400" i="1" dirty="0" smtClean="0">
                <a:solidFill>
                  <a:srgbClr val="7F7F7F"/>
                </a:solidFill>
              </a:rPr>
              <a:t>liczba lokalizacji:</a:t>
            </a:r>
          </a:p>
          <a:p>
            <a:pPr marL="342900">
              <a:buClr>
                <a:srgbClr val="7F7F7F"/>
              </a:buClr>
              <a:buSzPts val="2400"/>
            </a:pPr>
            <a:r>
              <a:rPr lang="pl-PL" sz="2400" i="1" dirty="0" smtClean="0">
                <a:solidFill>
                  <a:srgbClr val="7F7F7F"/>
                </a:solidFill>
              </a:rPr>
              <a:t>typ pracy: </a:t>
            </a:r>
            <a:r>
              <a:rPr lang="pl-PL" sz="2400" i="1" dirty="0">
                <a:solidFill>
                  <a:srgbClr val="7F7F7F"/>
                </a:solidFill>
              </a:rPr>
              <a:t>(zdalna, biurowa, mieszana, w </a:t>
            </a:r>
            <a:r>
              <a:rPr lang="pl-PL" sz="2400" i="1" dirty="0" smtClean="0">
                <a:solidFill>
                  <a:srgbClr val="7F7F7F"/>
                </a:solidFill>
              </a:rPr>
              <a:t>terenie)</a:t>
            </a:r>
          </a:p>
          <a:p>
            <a:pPr marL="342900">
              <a:buClr>
                <a:srgbClr val="7F7F7F"/>
              </a:buClr>
              <a:buSzPts val="2400"/>
            </a:pPr>
            <a:r>
              <a:rPr lang="pl-PL" sz="2400" i="1" dirty="0" smtClean="0">
                <a:solidFill>
                  <a:srgbClr val="7F7F7F"/>
                </a:solidFill>
              </a:rPr>
              <a:t>język komunikacji:</a:t>
            </a:r>
          </a:p>
          <a:p>
            <a:pPr marL="342900">
              <a:buClr>
                <a:srgbClr val="7F7F7F"/>
              </a:buClr>
              <a:buSzPts val="2400"/>
            </a:pPr>
            <a:r>
              <a:rPr lang="pl-PL" sz="2400" i="1" dirty="0" smtClean="0">
                <a:solidFill>
                  <a:srgbClr val="7F7F7F"/>
                </a:solidFill>
              </a:rPr>
              <a:t> </a:t>
            </a:r>
            <a:r>
              <a:rPr lang="pl-PL" sz="2400" i="1" dirty="0">
                <a:solidFill>
                  <a:srgbClr val="7F7F7F"/>
                </a:solidFill>
              </a:rPr>
              <a:t>etc</a:t>
            </a:r>
            <a:r>
              <a:rPr lang="pl-PL" sz="2400" i="1" dirty="0" smtClean="0">
                <a:solidFill>
                  <a:srgbClr val="7F7F7F"/>
                </a:solidFill>
              </a:rPr>
              <a:t>.: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838200" y="56984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Analiza interesariuszy komunikacji wewnętrznej</a:t>
            </a:r>
            <a:endParaRPr dirty="0"/>
          </a:p>
        </p:txBody>
      </p:sp>
      <p:sp>
        <p:nvSpPr>
          <p:cNvPr id="133" name="Google Shape;133;p20"/>
          <p:cNvSpPr/>
          <p:nvPr/>
        </p:nvSpPr>
        <p:spPr>
          <a:xfrm>
            <a:off x="838200" y="1885872"/>
            <a:ext cx="63541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0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 tym miejscu wklej wykres z analizy interesariuszy z </a:t>
            </a:r>
            <a:r>
              <a:rPr lang="pl-PL" sz="1800" b="0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pliku </a:t>
            </a:r>
            <a:r>
              <a:rPr lang="pl-PL" sz="1800" b="0" i="1" u="none" strike="noStrike" cap="none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excel</a:t>
            </a:r>
            <a:endParaRPr sz="18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7523" y="2338091"/>
            <a:ext cx="10515600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21"/>
          <p:cNvGraphicFramePr/>
          <p:nvPr>
            <p:extLst>
              <p:ext uri="{D42A27DB-BD31-4B8C-83A1-F6EECF244321}">
                <p14:modId xmlns:p14="http://schemas.microsoft.com/office/powerpoint/2010/main" val="1492814643"/>
              </p:ext>
            </p:extLst>
          </p:nvPr>
        </p:nvGraphicFramePr>
        <p:xfrm>
          <a:off x="838200" y="2571182"/>
          <a:ext cx="8618900" cy="1939960"/>
        </p:xfrm>
        <a:graphic>
          <a:graphicData uri="http://schemas.openxmlformats.org/drawingml/2006/table">
            <a:tbl>
              <a:tblPr firstRow="1" bandRow="1">
                <a:noFill/>
                <a:tableStyleId>{478E4F0D-FCEE-4B4D-AF5C-1DA911DFB70E}</a:tableStyleId>
              </a:tblPr>
              <a:tblGrid>
                <a:gridCol w="2541175"/>
                <a:gridCol w="3537725"/>
                <a:gridCol w="2540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u="none" strike="noStrike" cap="none" dirty="0"/>
                        <a:t>CEL DLA KOMUNIKACJI WEWNĘTRZNEJ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Mierniki efektywności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/>
                        <a:t>Osoby odpowiedzialne i działy współpracujące przy realizacji celu</a:t>
                      </a:r>
                      <a:endParaRPr sz="1200"/>
                    </a:p>
                  </a:txBody>
                  <a:tcPr marL="91450" marR="91450" marT="45725" marB="45725"/>
                </a:tc>
              </a:tr>
              <a:tr h="4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</a:tr>
              <a:tr h="4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/>
                    </a:p>
                  </a:txBody>
                  <a:tcPr marL="91450" marR="91450" marT="45725" marB="45725"/>
                </a:tc>
              </a:tr>
              <a:tr h="494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838200" y="5834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/>
              <a:t>Cele dla komunikacji wewnętrznej</a:t>
            </a:r>
            <a:endParaRPr/>
          </a:p>
        </p:txBody>
      </p:sp>
      <p:sp>
        <p:nvSpPr>
          <p:cNvPr id="141" name="Google Shape;141;p21"/>
          <p:cNvSpPr/>
          <p:nvPr/>
        </p:nvSpPr>
        <p:spPr>
          <a:xfrm>
            <a:off x="851848" y="1573489"/>
            <a:ext cx="71917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Zbierz w </a:t>
            </a:r>
            <a:r>
              <a:rPr lang="pl-PL" sz="1800" i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jedną </a:t>
            </a:r>
            <a:r>
              <a:rPr lang="pl-PL" sz="18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tabele wypracowane wcześniej cele dla komunikacji </a:t>
            </a:r>
            <a:r>
              <a:rPr lang="pl-PL" sz="1800" i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wewnętrznej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sz="18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591</Words>
  <Application>Microsoft Office PowerPoint</Application>
  <PresentationFormat>Panoramiczny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Strategia komunikacji wewnętrznej</vt:lpstr>
      <vt:lpstr>Intro do dokumentu</vt:lpstr>
      <vt:lpstr>Cel dokumentu</vt:lpstr>
      <vt:lpstr>Obecna sytuacja</vt:lpstr>
      <vt:lpstr>Nasze podejście</vt:lpstr>
      <vt:lpstr>Zadania zespołu dla komunikacji wewnętrznej</vt:lpstr>
      <vt:lpstr>Odbiorcy komunikacji</vt:lpstr>
      <vt:lpstr>Analiza interesariuszy komunikacji wewnętrznej</vt:lpstr>
      <vt:lpstr>Cele dla komunikacji wewnętrznej</vt:lpstr>
      <vt:lpstr>Podział ról i odpowiedzialności: KOMUNIKACJA WEWNĘTRZNA W ORGANIZACJI</vt:lpstr>
      <vt:lpstr>Matryca kanałów komunikacji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komunikacji wewnętrznej</dc:title>
  <dc:creator>AJ</dc:creator>
  <cp:lastModifiedBy>Konto Microsoft</cp:lastModifiedBy>
  <cp:revision>2</cp:revision>
  <dcterms:modified xsi:type="dcterms:W3CDTF">2021-04-01T09:18:35Z</dcterms:modified>
</cp:coreProperties>
</file>