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78E4F0D-FCEE-4B4D-AF5C-1DA911DFB70E}">
  <a:tblStyle styleId="{478E4F0D-FCEE-4B4D-AF5C-1DA911DFB70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  <a:fill>
          <a:solidFill>
            <a:schemeClr val="dk1">
              <a:alpha val="2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dk1">
              <a:alpha val="20000"/>
            </a:schemeClr>
          </a:solidFill>
        </a:fill>
      </a:tcStyle>
    </a:band1V>
    <a:band2V>
      <a:tcTxStyle/>
      <a:tcStyle>
        <a:tcBdr/>
      </a:tcStyle>
    </a:band2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rgbClr val="FFFFFF">
              <a:alpha val="0"/>
            </a:srgbClr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/>
      <a:tcStyle>
        <a:tcBdr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rgbClr val="FFFFFF">
              <a:alpha val="0"/>
            </a:srgbClr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3EAE991F-A3F9-4597-89D6-CBC3A0609075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6E6"/>
          </a:solidFill>
        </a:fill>
      </a:tcStyle>
    </a:wholeTbl>
    <a:band1H>
      <a:tcTxStyle/>
      <a:tcStyle>
        <a:tcBdr/>
        <a:fill>
          <a:solidFill>
            <a:srgbClr val="CACACA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CACA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dk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1234289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45221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03682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02552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06709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37885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00212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41591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4780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3322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60954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797625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82026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  <p:pic>
        <p:nvPicPr>
          <p:cNvPr id="2" name="Obraz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" y="185738"/>
            <a:ext cx="1600199" cy="311149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>
            <a:spLocks noGrp="1"/>
          </p:cNvSpPr>
          <p:nvPr>
            <p:ph type="ctrTitle"/>
          </p:nvPr>
        </p:nvSpPr>
        <p:spPr>
          <a:xfrm>
            <a:off x="1524000" y="17501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pl-PL" dirty="0">
                <a:solidFill>
                  <a:schemeClr val="tx2">
                    <a:lumMod val="25000"/>
                  </a:schemeClr>
                </a:solidFill>
              </a:rPr>
              <a:t>Strategia komunikacji wewnętrznej</a:t>
            </a:r>
            <a:endParaRPr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2"/>
          <p:cNvSpPr txBox="1">
            <a:spLocks noGrp="1"/>
          </p:cNvSpPr>
          <p:nvPr>
            <p:ph type="title"/>
          </p:nvPr>
        </p:nvSpPr>
        <p:spPr>
          <a:xfrm>
            <a:off x="838200" y="73361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</a:pPr>
            <a:r>
              <a:rPr lang="pl-PL" sz="4000" dirty="0"/>
              <a:t>Podział ról i odpowiedzialności: KOMUNIKACJA WEWNĘTRZNA W ORGANIZACJI</a:t>
            </a:r>
            <a:endParaRPr sz="4000" dirty="0"/>
          </a:p>
        </p:txBody>
      </p:sp>
      <p:graphicFrame>
        <p:nvGraphicFramePr>
          <p:cNvPr id="147" name="Google Shape;147;p22"/>
          <p:cNvGraphicFramePr/>
          <p:nvPr>
            <p:extLst>
              <p:ext uri="{D42A27DB-BD31-4B8C-83A1-F6EECF244321}">
                <p14:modId xmlns:p14="http://schemas.microsoft.com/office/powerpoint/2010/main" val="3225676538"/>
              </p:ext>
            </p:extLst>
          </p:nvPr>
        </p:nvGraphicFramePr>
        <p:xfrm>
          <a:off x="838198" y="2194117"/>
          <a:ext cx="10204975" cy="4356745"/>
        </p:xfrm>
        <a:graphic>
          <a:graphicData uri="http://schemas.openxmlformats.org/drawingml/2006/table">
            <a:tbl>
              <a:tblPr firstRow="1" bandRow="1">
                <a:noFill/>
                <a:tableStyleId>{478E4F0D-FCEE-4B4D-AF5C-1DA911DFB70E}</a:tableStyleId>
              </a:tblPr>
              <a:tblGrid>
                <a:gridCol w="1698950"/>
                <a:gridCol w="2661675"/>
                <a:gridCol w="3148700"/>
                <a:gridCol w="2695650"/>
              </a:tblGrid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Członkowie Zarządu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Kadra menadżerska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Zespół komunikacji</a:t>
                      </a:r>
                      <a:endParaRPr sz="1400"/>
                    </a:p>
                  </a:txBody>
                  <a:tcPr marL="91450" marR="91450" marT="45725" marB="45725"/>
                </a:tc>
              </a:tr>
              <a:tr h="2400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MISJA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0" i="1">
                          <a:solidFill>
                            <a:srgbClr val="7F7F7F"/>
                          </a:solidFill>
                        </a:rPr>
                        <a:t>Tutaj opisz nadrzędne zadanie komunikacyjne realizowane przez ta grupę</a:t>
                      </a:r>
                      <a:endParaRPr sz="1200" b="0" i="1">
                        <a:solidFill>
                          <a:srgbClr val="7F7F7F"/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0" i="1">
                          <a:solidFill>
                            <a:srgbClr val="7F7F7F"/>
                          </a:solidFill>
                        </a:rPr>
                        <a:t>Tutaj opisz nadrzędne zadanie komunikacyjne realizowane przez ta grupę</a:t>
                      </a:r>
                      <a:endParaRPr sz="1200" b="0" i="1">
                        <a:solidFill>
                          <a:srgbClr val="7F7F7F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>
                        <a:solidFill>
                          <a:srgbClr val="7F7F7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7F7F7F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0" i="1">
                          <a:solidFill>
                            <a:srgbClr val="7F7F7F"/>
                          </a:solidFill>
                        </a:rPr>
                        <a:t>Tutaj opisz nadrzędne zadanie komunikacyjne realizowane przez ta grupę</a:t>
                      </a:r>
                      <a:endParaRPr sz="1200" b="0" i="1">
                        <a:solidFill>
                          <a:srgbClr val="7F7F7F"/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>
                        <a:solidFill>
                          <a:srgbClr val="7F7F7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/>
                </a:tc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AKTYWNOŚĆI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TYGODNIOWO: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MIESIĘCZNIE: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KWARTALNIE: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RAZ NA PÓŁ ROKU</a:t>
                      </a: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RAZ NA ROK: 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TYGODNIOWO: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MIESIĘCZNIE: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KWARTALNIE: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RAZ NA PÓŁ ROKU</a:t>
                      </a: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RAZ NA ROK: </a:t>
                      </a:r>
                      <a:endParaRPr sz="14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TYGODNIOWO: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MIESIĘCZNIE: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KWARTALNIE: 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/>
                        <a:t>RAZ NA PÓŁ ROKU</a:t>
                      </a: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4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RAZ NA ROK: </a:t>
                      </a:r>
                      <a:endParaRPr sz="14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4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757928" y="588298"/>
            <a:ext cx="10515600" cy="777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Matryca kanałów komunikacji</a:t>
            </a:r>
            <a:endParaRPr dirty="0"/>
          </a:p>
        </p:txBody>
      </p:sp>
      <p:graphicFrame>
        <p:nvGraphicFramePr>
          <p:cNvPr id="153" name="Google Shape;153;p23"/>
          <p:cNvGraphicFramePr/>
          <p:nvPr>
            <p:extLst>
              <p:ext uri="{D42A27DB-BD31-4B8C-83A1-F6EECF244321}">
                <p14:modId xmlns:p14="http://schemas.microsoft.com/office/powerpoint/2010/main" val="2240894423"/>
              </p:ext>
            </p:extLst>
          </p:nvPr>
        </p:nvGraphicFramePr>
        <p:xfrm>
          <a:off x="403644" y="1283911"/>
          <a:ext cx="10556950" cy="5425140"/>
        </p:xfrm>
        <a:graphic>
          <a:graphicData uri="http://schemas.openxmlformats.org/drawingml/2006/table">
            <a:tbl>
              <a:tblPr firstRow="1" bandRow="1">
                <a:noFill/>
                <a:tableStyleId>{3EAE991F-A3F9-4597-89D6-CBC3A0609075}</a:tableStyleId>
              </a:tblPr>
              <a:tblGrid>
                <a:gridCol w="3008425"/>
                <a:gridCol w="5359400"/>
                <a:gridCol w="2189125"/>
              </a:tblGrid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dirty="0"/>
                        <a:t>Kanał</a:t>
                      </a: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Przeznaczenie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Właściciel</a:t>
                      </a:r>
                      <a:endParaRPr sz="1200"/>
                    </a:p>
                  </a:txBody>
                  <a:tcPr marL="91450" marR="91450" marT="45725" marB="45725"/>
                </a:tc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Mailing</a:t>
                      </a:r>
                      <a:endParaRPr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Przekazywanie kluczowych informacji o tym co się dzieje w firmie do dużej grupy odbiorców.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Intranet</a:t>
                      </a:r>
                      <a:endParaRPr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Źródło bieżących informacji dotyczących tego co się dzieje w firmie.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Zapewnienie przestrzeni na przepływ informacji wewnątrz holdingu.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Stworzenie przestrzeni dla pracowników do komunikacji nieformalnej. 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5731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Facebook - #moje miejsce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Promocja nowych funkcjonalności Intranetu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Budowanie dumy i poczucia przynależności do grupy.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6345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Kwartalne spotkania z pracownikami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Przekazanie wyników, najważniejszych informacji o kierunkach strategicznych firmy i planach.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Kanał komunikacji Zarządu z pracownikami (możliwość zadawania pytań przed oraz w trakcie spotkania)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Spotkania zespołowe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Komunikowanie i wyjaśnianie w jaki sposób strategia biznesowa wpływa na realizowane przez zespół zadania.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Kaskadowanie informacji do zespołów.</a:t>
                      </a:r>
                      <a:br>
                        <a:rPr lang="pl-PL" sz="1200"/>
                      </a:br>
                      <a:r>
                        <a:rPr lang="pl-PL" sz="1200"/>
                        <a:t>Przestrzeń na komunikację dwustronną, zbieranie feedbacku od pracowników odnośnie bieżących potrzeb.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Docenianie i uznanie dla pracowników.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Wydarzenia, akcje specjalne</a:t>
                      </a:r>
                      <a:endParaRPr sz="1200"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Budowanie zaangażowania, poczucia przynależności, dumy z miejsca pracy.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Top 100</a:t>
                      </a:r>
                      <a:endParaRPr b="1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Komunikacja celów strategicznych do zespołu menadżerskiego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Przygotowanie do kaskadowania informacji do zespołów.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Wymiana wiedzy i dobrych praktyk w zespole menadżerskim.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b="1" dirty="0">
                          <a:solidFill>
                            <a:schemeClr val="tx2">
                              <a:lumMod val="10000"/>
                            </a:schemeClr>
                          </a:solidFill>
                        </a:rPr>
                        <a:t>Plakaty/wlepki w biurze</a:t>
                      </a:r>
                      <a:endParaRPr sz="1200" b="1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Promowanie akcji wewnętrznych.</a:t>
                      </a:r>
                      <a:endParaRPr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>
            <a:spLocks noGrp="1"/>
          </p:cNvSpPr>
          <p:nvPr>
            <p:ph type="body" idx="1"/>
          </p:nvPr>
        </p:nvSpPr>
        <p:spPr>
          <a:xfrm>
            <a:off x="619836" y="3053923"/>
            <a:ext cx="10515600" cy="7947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l-PL" dirty="0"/>
              <a:t>KONIEC DOKUMENTU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838200" y="63808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 err="1"/>
              <a:t>Intro</a:t>
            </a:r>
            <a:r>
              <a:rPr lang="pl-PL" dirty="0"/>
              <a:t> do dokumentu</a:t>
            </a:r>
            <a:endParaRPr dirty="0"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pl-PL" dirty="0">
                <a:solidFill>
                  <a:srgbClr val="7F7F7F"/>
                </a:solidFill>
              </a:rPr>
              <a:t>Strategia komunikacji wewnętrznej powinna być jak mapa, ścieżka jaką chcemy podążać, </a:t>
            </a:r>
            <a:r>
              <a:rPr lang="pl-PL" dirty="0" smtClean="0">
                <a:solidFill>
                  <a:srgbClr val="7F7F7F"/>
                </a:solidFill>
              </a:rPr>
              <a:t/>
            </a:r>
            <a:br>
              <a:rPr lang="pl-PL" dirty="0" smtClean="0">
                <a:solidFill>
                  <a:srgbClr val="7F7F7F"/>
                </a:solidFill>
              </a:rPr>
            </a:br>
            <a:r>
              <a:rPr lang="pl-PL" dirty="0" smtClean="0">
                <a:solidFill>
                  <a:srgbClr val="7F7F7F"/>
                </a:solidFill>
              </a:rPr>
              <a:t>aby </a:t>
            </a:r>
            <a:r>
              <a:rPr lang="pl-PL" dirty="0">
                <a:solidFill>
                  <a:srgbClr val="7F7F7F"/>
                </a:solidFill>
              </a:rPr>
              <a:t>usprawnić komunikację w firmie. </a:t>
            </a:r>
            <a:endParaRPr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pl-PL" b="1" i="1" dirty="0">
                <a:solidFill>
                  <a:srgbClr val="7F7F7F"/>
                </a:solidFill>
              </a:rPr>
              <a:t>Podstawowe elementy, które powinny znaleźć się w </a:t>
            </a:r>
            <a:r>
              <a:rPr lang="pl-PL" b="1" i="1" dirty="0" err="1">
                <a:solidFill>
                  <a:srgbClr val="7F7F7F"/>
                </a:solidFill>
              </a:rPr>
              <a:t>stretegii</a:t>
            </a:r>
            <a:r>
              <a:rPr lang="pl-PL" b="1" i="1" dirty="0">
                <a:solidFill>
                  <a:srgbClr val="7F7F7F"/>
                </a:solidFill>
              </a:rPr>
              <a:t>:</a:t>
            </a:r>
            <a:endParaRPr b="1"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Gdzie obecnie jesteś?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Gdzie chcesz być (cele)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Jak tam dotrzeć?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Jak długo zajmie Tobie dotarcie do celu (i dlaczego?)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Co się może pojawić po drodze (wyzwania)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Dlaczego właśnie takie podejście uważasz za najbardziej efektywne? 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Skąd będziesz widział(a), że osiągnęłaś swój cel (mierniki)?</a:t>
            </a:r>
            <a:endParaRPr i="1" dirty="0">
              <a:solidFill>
                <a:srgbClr val="7F7F7F"/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F7F7F"/>
              </a:buClr>
              <a:buSzPct val="100000"/>
              <a:buChar char="•"/>
            </a:pPr>
            <a:r>
              <a:rPr lang="pl-PL" i="1" dirty="0">
                <a:solidFill>
                  <a:srgbClr val="7F7F7F"/>
                </a:solidFill>
              </a:rPr>
              <a:t>Co się wydarzy, jeżeli nie zmienisz swojego sposobu działania?</a:t>
            </a:r>
            <a:endParaRPr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l-PL" dirty="0"/>
              <a:t> 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838200" y="4743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Cel dokumentu</a:t>
            </a:r>
            <a:endParaRPr dirty="0"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</a:pPr>
            <a:r>
              <a:rPr lang="pl-PL" sz="2000" i="1" dirty="0">
                <a:solidFill>
                  <a:srgbClr val="7F7F7F"/>
                </a:solidFill>
              </a:rPr>
              <a:t>Tutaj opisz czemu ma służyć ten dokument, przykłady poniżej:</a:t>
            </a:r>
            <a:endParaRPr sz="2000"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Celem strategii komunikacji wewnętrznej jest zapewnienie wszystkim pracownikom organizacji dostępu do plików i informacji, których potrzebują do podejmowania świadomych decyzji i jednocześnie optymalizować efekty podejmowanych działań.</a:t>
            </a:r>
            <a:endParaRPr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pl-PL" sz="2400" dirty="0">
                <a:solidFill>
                  <a:schemeClr val="tx2">
                    <a:lumMod val="50000"/>
                  </a:schemeClr>
                </a:solidFill>
              </a:rPr>
              <a:t>Celem strategii komunikacji wewnętrznej jest wdrożenie efektywnego procesu przepływu informacji w organizacji, dzięki czemu pracownicy będą w stanie realizować zadania i wspierać firmę w realizacji celów strategicznych. </a:t>
            </a:r>
            <a:endParaRPr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838200" y="66537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Obecna sytuacja</a:t>
            </a:r>
            <a:endParaRPr dirty="0"/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838200" y="2057639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800"/>
              <a:buNone/>
            </a:pPr>
            <a:r>
              <a:rPr lang="pl-PL" sz="2400" i="1" dirty="0">
                <a:solidFill>
                  <a:srgbClr val="7F7F7F"/>
                </a:solidFill>
              </a:rPr>
              <a:t>Tutaj w skrócie </a:t>
            </a:r>
            <a:r>
              <a:rPr lang="pl-PL" sz="2400" i="1" dirty="0" smtClean="0">
                <a:solidFill>
                  <a:srgbClr val="7F7F7F"/>
                </a:solidFill>
              </a:rPr>
              <a:t>przedstaw, </a:t>
            </a:r>
            <a:r>
              <a:rPr lang="pl-PL" sz="2400" i="1" dirty="0">
                <a:solidFill>
                  <a:srgbClr val="7F7F7F"/>
                </a:solidFill>
              </a:rPr>
              <a:t>jak wygląda obecnie komunikacja, jakie są najbardziej efektywne działania, jakie są wyzwania. Nawiąż do badań, ankiet i innych danych wglądowych.</a:t>
            </a:r>
            <a:endParaRPr sz="2400"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838200" y="43336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Nasze podejście</a:t>
            </a:r>
            <a:endParaRPr dirty="0"/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ct val="100000"/>
              <a:buNone/>
            </a:pPr>
            <a:r>
              <a:rPr lang="pl-PL" sz="2400" i="1" dirty="0">
                <a:solidFill>
                  <a:srgbClr val="7F7F7F"/>
                </a:solidFill>
              </a:rPr>
              <a:t>W tym miejscu opisz jakie jest podejście zespołu komunikacji wewnętrznej, jakimi wartościami się kieruje oferując swoje usługi w firmie:</a:t>
            </a:r>
            <a:endParaRPr sz="2400" i="1" dirty="0">
              <a:solidFill>
                <a:srgbClr val="7F7F7F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Nasze podejście do komunikacji koncentruje się na rozwoju wewnętrznych procesów komunikacji. Nasze działania opierają się na zasadach: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strategiczne planowanie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zapewnienie wsparcia dla klientów wewnętrznych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optymalizacja narzędzi i kanałów komunikacji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 err="1">
                <a:solidFill>
                  <a:schemeClr val="tx2">
                    <a:lumMod val="50000"/>
                  </a:schemeClr>
                </a:solidFill>
              </a:rPr>
              <a:t>uspójnienie</a:t>
            </a: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 i wdrażanie standardów komunikacji dla wszystkich procesów 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pl-PL" sz="2000" dirty="0">
                <a:solidFill>
                  <a:schemeClr val="tx2">
                    <a:lumMod val="50000"/>
                  </a:schemeClr>
                </a:solidFill>
              </a:rPr>
              <a:t>prowadzenie regularnych pomiarów efektywności działań, które pozwolą na bieżąco wdrażać usprawnienia w procesie.</a:t>
            </a:r>
            <a:endParaRPr sz="20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838200" y="77456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Zadania zespołu dla komunikacji wewnętrznej</a:t>
            </a:r>
            <a:endParaRPr dirty="0"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838200" y="2158486"/>
            <a:ext cx="11065933" cy="6297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000"/>
              <a:buNone/>
            </a:pPr>
            <a:r>
              <a:rPr lang="pl-PL" sz="2000" i="1" dirty="0">
                <a:solidFill>
                  <a:srgbClr val="7F7F7F"/>
                </a:solidFill>
              </a:rPr>
              <a:t>Tutaj opisz jakie są najważniejsze zadania komunikacji wewnętrznej. Możesz odnieść się </a:t>
            </a:r>
            <a:r>
              <a:rPr lang="pl-PL" sz="2000" i="1" dirty="0" smtClean="0">
                <a:solidFill>
                  <a:srgbClr val="7F7F7F"/>
                </a:solidFill>
              </a:rPr>
              <a:t>do poniższej </a:t>
            </a:r>
            <a:r>
              <a:rPr lang="pl-PL" sz="2000" i="1" dirty="0">
                <a:solidFill>
                  <a:srgbClr val="7F7F7F"/>
                </a:solidFill>
              </a:rPr>
              <a:t>mapy kompetencji i wskazać jakie obszary pokryją działania komunikacji wewnętrznej</a:t>
            </a:r>
            <a:endParaRPr dirty="0"/>
          </a:p>
        </p:txBody>
      </p:sp>
      <p:pic>
        <p:nvPicPr>
          <p:cNvPr id="120" name="Google Shape;120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53284" y="2679439"/>
            <a:ext cx="6138716" cy="4178561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18"/>
          <p:cNvSpPr/>
          <p:nvPr/>
        </p:nvSpPr>
        <p:spPr>
          <a:xfrm>
            <a:off x="897467" y="3238396"/>
            <a:ext cx="5155817" cy="23083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Zapewnienie narzędzi i kanałów w ramach procesu komunikacji wewnętrznej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Opracowanie standardów i zapewnienie wsparcia dla zespołu menedżerskiego w zakresie komunikacji wewnętrznej.</a:t>
            </a:r>
            <a:endParaRPr dirty="0">
              <a:solidFill>
                <a:schemeClr val="tx2">
                  <a:lumMod val="50000"/>
                </a:schemeClr>
              </a:solidFill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Budowanie wewnętrznego </a:t>
            </a:r>
            <a:r>
              <a:rPr lang="pl-PL" sz="1800" b="0" i="0" u="none" strike="noStrike" cap="none" dirty="0" err="1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employer</a:t>
            </a: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l-PL" sz="1800" b="0" i="0" u="none" strike="noStrike" cap="none" dirty="0" err="1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brandingu</a:t>
            </a:r>
            <a:endParaRPr sz="18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pl-PL" sz="1800" b="0" i="0" u="none" strike="noStrike" cap="none" dirty="0">
                <a:solidFill>
                  <a:schemeClr val="tx2">
                    <a:lumMod val="5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Zapewnienie spójności komunikacji wewnętrznej w organizacji</a:t>
            </a:r>
            <a:endParaRPr sz="1800" b="0" i="0" u="none" strike="noStrike" cap="none" dirty="0">
              <a:solidFill>
                <a:schemeClr val="tx2">
                  <a:lumMod val="50000"/>
                </a:schemeClr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9"/>
          <p:cNvSpPr txBox="1">
            <a:spLocks noGrp="1"/>
          </p:cNvSpPr>
          <p:nvPr>
            <p:ph type="title"/>
          </p:nvPr>
        </p:nvSpPr>
        <p:spPr>
          <a:xfrm>
            <a:off x="838200" y="59714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Odbiorcy komunikacji</a:t>
            </a:r>
            <a:endParaRPr dirty="0"/>
          </a:p>
        </p:txBody>
      </p:sp>
      <p:sp>
        <p:nvSpPr>
          <p:cNvPr id="127" name="Google Shape;127;p19"/>
          <p:cNvSpPr txBox="1">
            <a:spLocks noGrp="1"/>
          </p:cNvSpPr>
          <p:nvPr>
            <p:ph type="body" idx="1"/>
          </p:nvPr>
        </p:nvSpPr>
        <p:spPr>
          <a:xfrm>
            <a:off x="838200" y="1948457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2400"/>
              <a:buNone/>
            </a:pPr>
            <a:r>
              <a:rPr lang="pl-PL" sz="2400" i="1" dirty="0">
                <a:solidFill>
                  <a:srgbClr val="7F7F7F"/>
                </a:solidFill>
              </a:rPr>
              <a:t>Tutaj opisz ogólnie odbiorców:</a:t>
            </a:r>
            <a:endParaRPr dirty="0"/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>
                <a:solidFill>
                  <a:srgbClr val="7F7F7F"/>
                </a:solidFill>
              </a:rPr>
              <a:t>liczba </a:t>
            </a:r>
            <a:r>
              <a:rPr lang="pl-PL" sz="2400" i="1" dirty="0" smtClean="0">
                <a:solidFill>
                  <a:srgbClr val="7F7F7F"/>
                </a:solidFill>
              </a:rPr>
              <a:t>pracowników: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 smtClean="0">
                <a:solidFill>
                  <a:srgbClr val="7F7F7F"/>
                </a:solidFill>
              </a:rPr>
              <a:t>liczba lokalizacji: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 smtClean="0">
                <a:solidFill>
                  <a:srgbClr val="7F7F7F"/>
                </a:solidFill>
              </a:rPr>
              <a:t>typ pracy: </a:t>
            </a:r>
            <a:r>
              <a:rPr lang="pl-PL" sz="2400" i="1" dirty="0">
                <a:solidFill>
                  <a:srgbClr val="7F7F7F"/>
                </a:solidFill>
              </a:rPr>
              <a:t>(zdalna, biurowa, mieszana, w </a:t>
            </a:r>
            <a:r>
              <a:rPr lang="pl-PL" sz="2400" i="1" dirty="0" smtClean="0">
                <a:solidFill>
                  <a:srgbClr val="7F7F7F"/>
                </a:solidFill>
              </a:rPr>
              <a:t>terenie)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 smtClean="0">
                <a:solidFill>
                  <a:srgbClr val="7F7F7F"/>
                </a:solidFill>
              </a:rPr>
              <a:t>język komunikacji:</a:t>
            </a:r>
          </a:p>
          <a:p>
            <a:pPr marL="342900">
              <a:buClr>
                <a:srgbClr val="7F7F7F"/>
              </a:buClr>
              <a:buSzPts val="2400"/>
            </a:pPr>
            <a:r>
              <a:rPr lang="pl-PL" sz="2400" i="1" dirty="0" smtClean="0">
                <a:solidFill>
                  <a:srgbClr val="7F7F7F"/>
                </a:solidFill>
              </a:rPr>
              <a:t> </a:t>
            </a:r>
            <a:r>
              <a:rPr lang="pl-PL" sz="2400" i="1" dirty="0">
                <a:solidFill>
                  <a:srgbClr val="7F7F7F"/>
                </a:solidFill>
              </a:rPr>
              <a:t>etc</a:t>
            </a:r>
            <a:r>
              <a:rPr lang="pl-PL" sz="2400" i="1" dirty="0" smtClean="0">
                <a:solidFill>
                  <a:srgbClr val="7F7F7F"/>
                </a:solidFill>
              </a:rPr>
              <a:t>.: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>
            <a:spLocks noGrp="1"/>
          </p:cNvSpPr>
          <p:nvPr>
            <p:ph type="title"/>
          </p:nvPr>
        </p:nvSpPr>
        <p:spPr>
          <a:xfrm>
            <a:off x="838200" y="56984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 dirty="0"/>
              <a:t>Analiza interesariuszy komunikacji wewnętrznej</a:t>
            </a:r>
            <a:endParaRPr dirty="0"/>
          </a:p>
        </p:txBody>
      </p:sp>
      <p:sp>
        <p:nvSpPr>
          <p:cNvPr id="133" name="Google Shape;133;p20"/>
          <p:cNvSpPr/>
          <p:nvPr/>
        </p:nvSpPr>
        <p:spPr>
          <a:xfrm>
            <a:off x="838200" y="1885872"/>
            <a:ext cx="635417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b="0" i="1" u="none" strike="noStrike" cap="none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 tym miejscu wklej wykres z analizy interesariuszy z </a:t>
            </a:r>
            <a:r>
              <a:rPr lang="pl-PL" sz="1800" b="0" i="1" u="none" strike="noStrike" cap="none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pliku </a:t>
            </a:r>
            <a:r>
              <a:rPr lang="pl-PL" sz="1800" b="0" i="1" u="none" strike="noStrike" cap="none" dirty="0" err="1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excel</a:t>
            </a:r>
            <a:endParaRPr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97523" y="2338091"/>
            <a:ext cx="10515600" cy="43513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9" name="Google Shape;139;p21"/>
          <p:cNvGraphicFramePr/>
          <p:nvPr>
            <p:extLst>
              <p:ext uri="{D42A27DB-BD31-4B8C-83A1-F6EECF244321}">
                <p14:modId xmlns:p14="http://schemas.microsoft.com/office/powerpoint/2010/main" val="1492814643"/>
              </p:ext>
            </p:extLst>
          </p:nvPr>
        </p:nvGraphicFramePr>
        <p:xfrm>
          <a:off x="838200" y="2571182"/>
          <a:ext cx="8618900" cy="1939960"/>
        </p:xfrm>
        <a:graphic>
          <a:graphicData uri="http://schemas.openxmlformats.org/drawingml/2006/table">
            <a:tbl>
              <a:tblPr firstRow="1" bandRow="1">
                <a:noFill/>
                <a:tableStyleId>{478E4F0D-FCEE-4B4D-AF5C-1DA911DFB70E}</a:tableStyleId>
              </a:tblPr>
              <a:tblGrid>
                <a:gridCol w="2541175"/>
                <a:gridCol w="3537725"/>
                <a:gridCol w="2540000"/>
              </a:tblGrid>
              <a:tr h="1524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 u="none" strike="noStrike" cap="none" dirty="0"/>
                        <a:t>CEL DLA KOMUNIKACJI WEWNĘTRZNEJ</a:t>
                      </a: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Mierniki efektywności</a:t>
                      </a: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l-PL" sz="1200"/>
                        <a:t>Osoby odpowiedzialne i działy współpracujące przy realizacji celu</a:t>
                      </a:r>
                      <a:endParaRPr sz="1200"/>
                    </a:p>
                  </a:txBody>
                  <a:tcPr marL="91450" marR="91450" marT="45725" marB="45725"/>
                </a:tc>
              </a:tr>
              <a:tr h="494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</a:tr>
              <a:tr h="494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 b="0"/>
                    </a:p>
                  </a:txBody>
                  <a:tcPr marL="91450" marR="91450" marT="45725" marB="45725"/>
                </a:tc>
              </a:tr>
              <a:tr h="4942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Calibri"/>
                        <a:buNone/>
                      </a:pPr>
                      <a:endParaRPr sz="12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140" name="Google Shape;140;p21"/>
          <p:cNvSpPr txBox="1">
            <a:spLocks noGrp="1"/>
          </p:cNvSpPr>
          <p:nvPr>
            <p:ph type="title"/>
          </p:nvPr>
        </p:nvSpPr>
        <p:spPr>
          <a:xfrm>
            <a:off x="838200" y="583491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pl-PL"/>
              <a:t>Cele dla komunikacji wewnętrznej</a:t>
            </a:r>
            <a:endParaRPr/>
          </a:p>
        </p:txBody>
      </p:sp>
      <p:sp>
        <p:nvSpPr>
          <p:cNvPr id="141" name="Google Shape;141;p21"/>
          <p:cNvSpPr/>
          <p:nvPr/>
        </p:nvSpPr>
        <p:spPr>
          <a:xfrm>
            <a:off x="851848" y="1573489"/>
            <a:ext cx="719171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18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Zbierz w </a:t>
            </a:r>
            <a:r>
              <a:rPr lang="pl-PL" sz="1800" i="1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jedną </a:t>
            </a:r>
            <a:r>
              <a:rPr lang="pl-PL" sz="1800" i="1" dirty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tabele wypracowane wcześniej cele dla komunikacji </a:t>
            </a:r>
            <a:r>
              <a:rPr lang="pl-PL" sz="1800" i="1" dirty="0" smtClean="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wewnętrznej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i="1" dirty="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591</Words>
  <Application>Microsoft Office PowerPoint</Application>
  <PresentationFormat>Panoramiczny</PresentationFormat>
  <Paragraphs>103</Paragraphs>
  <Slides>12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5" baseType="lpstr">
      <vt:lpstr>Arial</vt:lpstr>
      <vt:lpstr>Calibri</vt:lpstr>
      <vt:lpstr>Motyw pakietu Office</vt:lpstr>
      <vt:lpstr>Strategia komunikacji wewnętrznej</vt:lpstr>
      <vt:lpstr>Intro do dokumentu</vt:lpstr>
      <vt:lpstr>Cel dokumentu</vt:lpstr>
      <vt:lpstr>Obecna sytuacja</vt:lpstr>
      <vt:lpstr>Nasze podejście</vt:lpstr>
      <vt:lpstr>Zadania zespołu dla komunikacji wewnętrznej</vt:lpstr>
      <vt:lpstr>Odbiorcy komunikacji</vt:lpstr>
      <vt:lpstr>Analiza interesariuszy komunikacji wewnętrznej</vt:lpstr>
      <vt:lpstr>Cele dla komunikacji wewnętrznej</vt:lpstr>
      <vt:lpstr>Podział ról i odpowiedzialności: KOMUNIKACJA WEWNĘTRZNA W ORGANIZACJI</vt:lpstr>
      <vt:lpstr>Matryca kanałów komunikacji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Strategia komunikacji wewnętrznej</dc:title>
  <dc:creator>AJ</dc:creator>
  <cp:lastModifiedBy>Konto Microsoft</cp:lastModifiedBy>
  <cp:revision>2</cp:revision>
  <dcterms:modified xsi:type="dcterms:W3CDTF">2021-04-01T09:18:35Z</dcterms:modified>
</cp:coreProperties>
</file>